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3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1" r:id="rId6"/>
    <p:sldId id="264" r:id="rId7"/>
    <p:sldId id="269" r:id="rId8"/>
    <p:sldId id="268" r:id="rId9"/>
    <p:sldId id="270" r:id="rId10"/>
    <p:sldId id="266" r:id="rId11"/>
    <p:sldId id="267" r:id="rId12"/>
  </p:sldIdLst>
  <p:sldSz cx="9144000" cy="5143500" type="screen16x9"/>
  <p:notesSz cx="6858000" cy="9144000"/>
  <p:embeddedFontLst>
    <p:embeddedFont>
      <p:font typeface="Lato" panose="020F0502020204030203" pitchFamily="34" charset="77"/>
      <p:regular r:id="rId14"/>
      <p:bold r:id="rId15"/>
      <p:italic r:id="rId16"/>
      <p:boldItalic r:id="rId17"/>
    </p:embeddedFont>
    <p:embeddedFont>
      <p:font typeface="Montserrat" panose="020F0502020204030204" pitchFamily="34" charset="0"/>
      <p:regular r:id="rId18"/>
      <p:bold r:id="rId19"/>
      <p:italic r:id="rId20"/>
      <p:boldItalic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556"/>
    <p:restoredTop sz="94701"/>
  </p:normalViewPr>
  <p:slideViewPr>
    <p:cSldViewPr snapToGrid="0">
      <p:cViewPr varScale="1">
        <p:scale>
          <a:sx n="262" d="100"/>
          <a:sy n="262" d="100"/>
        </p:scale>
        <p:origin x="4120" y="17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5E5E5E"/>
                </a:solidFill>
                <a:highlight>
                  <a:srgbClr val="F8F8F8"/>
                </a:highlight>
              </a:rPr>
              <a:t>Metropolitan Transportation Authority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11e9d3f9f5a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11e9d3f9f5a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1f87997393_0_15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1f87997393_0_15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f87997393_0_7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f87997393_0_7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f87997393_0_8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1f87997393_0_8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14a38408ab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114a38408ab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1f87997393_0_8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1f87997393_0_8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114a38408ab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114a38408ab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114a38408ab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114a38408ab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721404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114a38408ab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114a38408ab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154543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114a38408ab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114a38408ab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34703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.xm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 descr="offset_comp_406605.jpg"/>
          <p:cNvPicPr preferRelativeResize="0"/>
          <p:nvPr/>
        </p:nvPicPr>
        <p:blipFill rotWithShape="1">
          <a:blip r:embed="rId2">
            <a:alphaModFix amt="66000"/>
          </a:blip>
          <a:srcRect l="20991" t="2690" r="40112" b="39565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id="11" name="Google Shape;11;p2" descr="offset_comp_342327_edtied.jpg"/>
          <p:cNvPicPr preferRelativeResize="0"/>
          <p:nvPr/>
        </p:nvPicPr>
        <p:blipFill rotWithShape="1">
          <a:blip r:embed="rId3">
            <a:alphaModFix amt="31000"/>
          </a:blip>
          <a:srcRect l="14009" t="35833" r="43289" b="11297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11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11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11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9" name="Google Shape;159;p11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12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12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12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9" name="Google Shape;169;p12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70" name="Google Shape;170;p12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71" name="Google Shape;171;p12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72" name="Google Shape;172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7" name="Google Shape;177;p13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78" name="Google Shape;178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9" name="Google Shape;179;p13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13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13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13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3" name="Google Shape;203;p14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05" name="Google Shape;205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6" name="Google Shape;206;p14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14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14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14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3">
  <p:cSld name="TITLE_AND_BODY_1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16" descr="offset_comp_343059.jpg"/>
          <p:cNvPicPr preferRelativeResize="0"/>
          <p:nvPr/>
        </p:nvPicPr>
        <p:blipFill rotWithShape="1">
          <a:blip r:embed="rId2">
            <a:alphaModFix amt="80000"/>
          </a:blip>
          <a:srcRect l="30474" t="11955" r="30474" b="25870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name="adj" fmla="val 50343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15" name="Google Shape;215;p16"/>
          <p:cNvSpPr txBox="1">
            <a:spLocks noGrp="1"/>
          </p:cNvSpPr>
          <p:nvPr>
            <p:ph type="body" idx="1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16" name="Google Shape;216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7" name="Google Shape;217;p16">
            <a:hlinkClick r:id="rId3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16">
            <a:hlinkClick r:id="rId3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16">
            <a:hlinkClick r:id="rId3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16">
            <a:hlinkClick r:id="rId3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" name="Google Shape;37;p3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9" name="Google Shape;39;p3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3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3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3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C">
  <p:cSld name="SECTION_HEADER_1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" name="Google Shape;63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4" name="Google Shape;64;p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5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5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5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" name="Google Shape;73;p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4" name="Google Shape;74;p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75" name="Google Shape;7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1">
  <p:cSld name="TITLE_AND_BODY_2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>
            <a:spLocks noGrp="1"/>
          </p:cNvSpPr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6"/>
          <p:cNvSpPr txBox="1">
            <a:spLocks noGrp="1"/>
          </p:cNvSpPr>
          <p:nvPr>
            <p:ph type="body" idx="1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0" name="Google Shape;80;p6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6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6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6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" name="Google Shape;87;p6"/>
          <p:cNvSpPr txBox="1">
            <a:spLocks noGrp="1"/>
          </p:cNvSpPr>
          <p:nvPr>
            <p:ph type="title" idx="2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8" name="Google Shape;88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2">
  <p:cSld name="TITLE_AND_BODY_2_1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>
            <a:spLocks noGrp="1"/>
          </p:cNvSpPr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7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7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7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7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" name="Google Shape;99;p7"/>
          <p:cNvSpPr txBox="1">
            <a:spLocks noGrp="1"/>
          </p:cNvSpPr>
          <p:nvPr>
            <p:ph type="title" idx="2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00" name="Google Shape;10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1" name="Google Shape;101;p7"/>
          <p:cNvSpPr txBox="1">
            <a:spLocks noGrp="1"/>
          </p:cNvSpPr>
          <p:nvPr>
            <p:ph type="body" idx="1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8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8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8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0" name="Google Shape;110;p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1" name="Google Shape;111;p8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2" name="Google Shape;112;p8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3" name="Google Shape;113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9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9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9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2" name="Google Shape;122;p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23" name="Google Shape;123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10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10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10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2" name="Google Shape;132;p1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3" name="Google Shape;133;p10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34" name="Google Shape;13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ms.gov/Research-Statistics-Data-and-Systems/Statistics-Trends-and-Reports/Medicare-Provider-Charge-Data/Part-D-Prescriber" TargetMode="External"/><Relationship Id="rId7" Type="http://schemas.openxmlformats.org/officeDocument/2006/relationships/hyperlink" Target="https://www.infoplease.com/us/postal-information/state-abbreviations-and-state-postal-codes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Relationship Id="rId6" Type="http://schemas.openxmlformats.org/officeDocument/2006/relationships/hyperlink" Target="https://www.kaggle.com/datasets/apryor6/us-opiate-prescriptions" TargetMode="External"/><Relationship Id="rId5" Type="http://schemas.openxmlformats.org/officeDocument/2006/relationships/hyperlink" Target="https://data.cms.gov/resources/medicare-part-d-prescribers-methodology" TargetMode="External"/><Relationship Id="rId4" Type="http://schemas.openxmlformats.org/officeDocument/2006/relationships/hyperlink" Target="https://data.cms.gov/provider-summary-by-type-of-service/medicare-part-d-prescribers/medicare-part-d-prescribers-by-provider-and-drug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apryor6/us-opiate-prescriptions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www.infoplease.com/us/postal-information/state-abbreviations-and-state-postal-codes" TargetMode="External"/><Relationship Id="rId4" Type="http://schemas.openxmlformats.org/officeDocument/2006/relationships/hyperlink" Target="https://data.cms.gov/provider-summary-by-type-of-service/medicare-part-d-prescribers/medicare-part-d-prescribers-by-provider-and-drug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public.tableau.com/views/SampleofMedicarePartDPrescribersOpioidPrescriptionVolumePercentageComparisonAcrosstheU_S_for2019withDeathPercentageComparison/volume?:language=en-US&amp;:display_count=n&amp;:origin=viz_share_link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public.tableau.com/views/SampleofMedicarePartDPrescribersOpioidPrescriptionCountByDrugNameandSpecialtyfor2019/counts?:language=en-US&amp;:display_count=n&amp;:origin=viz_share_link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public.tableau.com/views/SampleofMedicarePartDPrescribersGeographicSpreadofSpecificOpioidPrescriptionsbyStateandMedicalSpecialtyfor2019/geospread?:language=en-US&amp;:display_count=n&amp;:origin=viz_share_link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public.tableau.com/views/SampleofMedicarePartDPrescribersTopOpioidPrescribersSplitbyDrugNamefor2019/treemap?:language=en-US&amp;:display_count=n&amp;:origin=viz_share_link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>
            <a:spLocks noGrp="1"/>
          </p:cNvSpPr>
          <p:nvPr>
            <p:ph type="ctrTitle"/>
          </p:nvPr>
        </p:nvSpPr>
        <p:spPr>
          <a:xfrm>
            <a:off x="766763" y="1345030"/>
            <a:ext cx="7787887" cy="19506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bg1"/>
                </a:solidFill>
              </a:rPr>
              <a:t>Recognizing Medicare Opioid Prescriber Patterns to Provide Initial Indicator of Potential Abuse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229" name="Google Shape;229;p17"/>
          <p:cNvSpPr txBox="1">
            <a:spLocks noGrp="1"/>
          </p:cNvSpPr>
          <p:nvPr>
            <p:ph type="subTitle" idx="1"/>
          </p:nvPr>
        </p:nvSpPr>
        <p:spPr>
          <a:xfrm>
            <a:off x="5083950" y="3339132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500" dirty="0"/>
              <a:t>Randy Grant (DSML)</a:t>
            </a:r>
            <a:endParaRPr sz="15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27"/>
          <p:cNvSpPr txBox="1"/>
          <p:nvPr/>
        </p:nvSpPr>
        <p:spPr>
          <a:xfrm>
            <a:off x="370500" y="1169650"/>
            <a:ext cx="8340000" cy="2985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n-US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https://www.cms.gov/Research-Statistics-Data-and-Systems/Statistics-Trends-and-Reports/Medicare-Provider-Charge-Data/Part-D-Prescriber</a:t>
            </a:r>
            <a:endParaRPr lang="en-US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lvl="0"/>
            <a:endParaRPr lang="en-US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lvl="0"/>
            <a:r>
              <a:rPr lang="en-US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  <a:hlinkClick r:id="rId4"/>
              </a:rPr>
              <a:t>https://data.cms.gov/provider-summary-by-type-of-service/medicare-part-d-prescribers/medicare-part-d-prescribers-by-provider-and-drug</a:t>
            </a:r>
            <a:endParaRPr lang="en-US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lvl="0"/>
            <a:endParaRPr lang="en-US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lvl="0"/>
            <a:r>
              <a:rPr lang="en-US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  <a:hlinkClick r:id="rId5"/>
              </a:rPr>
              <a:t>https://data.cms.gov/resources/medicare-part-d-prescribers-methodology</a:t>
            </a:r>
            <a:endParaRPr lang="en-US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lvl="0"/>
            <a:endParaRPr lang="en-US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lvl="0"/>
            <a:r>
              <a:rPr lang="en-US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  <a:hlinkClick r:id="rId6"/>
              </a:rPr>
              <a:t>https://www.kaggle.com/datasets/apryor6/us-opiate-prescriptions</a:t>
            </a:r>
            <a:endParaRPr lang="en-US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lvl="0"/>
            <a:endParaRPr lang="en-US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lvl="0"/>
            <a:r>
              <a:rPr lang="en-US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  <a:hlinkClick r:id="rId7"/>
              </a:rPr>
              <a:t>https://www.infoplease.com/us/postal-information/state-abbreviations-and-state-postal-codes</a:t>
            </a:r>
            <a:endParaRPr lang="en-US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lvl="0"/>
            <a:endParaRPr lang="en-US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lvl="0"/>
            <a:endParaRPr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" name="Google Shape;286;p25">
            <a:extLst>
              <a:ext uri="{FF2B5EF4-FFF2-40B4-BE49-F238E27FC236}">
                <a16:creationId xmlns:a16="http://schemas.microsoft.com/office/drawing/2014/main" id="{6BB3703B-8A9F-2BCF-59F6-E117FAEC435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Appendix</a:t>
            </a:r>
            <a:endParaRPr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28"/>
          <p:cNvSpPr txBox="1">
            <a:spLocks noGrp="1"/>
          </p:cNvSpPr>
          <p:nvPr>
            <p:ph type="title"/>
          </p:nvPr>
        </p:nvSpPr>
        <p:spPr>
          <a:xfrm>
            <a:off x="645300" y="1833775"/>
            <a:ext cx="3063300" cy="69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Thank you!</a:t>
            </a:r>
            <a:endParaRPr dirty="0"/>
          </a:p>
        </p:txBody>
      </p:sp>
      <p:sp>
        <p:nvSpPr>
          <p:cNvPr id="307" name="Google Shape;307;p28"/>
          <p:cNvSpPr txBox="1">
            <a:spLocks noGrp="1"/>
          </p:cNvSpPr>
          <p:nvPr>
            <p:ph type="body" idx="1"/>
          </p:nvPr>
        </p:nvSpPr>
        <p:spPr>
          <a:xfrm>
            <a:off x="645300" y="2644025"/>
            <a:ext cx="3063300" cy="9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2100" dirty="0">
                <a:latin typeface="Arial"/>
                <a:ea typeface="Arial"/>
                <a:cs typeface="Arial"/>
                <a:sym typeface="Arial"/>
              </a:rPr>
              <a:t>Questions?</a:t>
            </a:r>
            <a:endParaRPr sz="2100" dirty="0"/>
          </a:p>
        </p:txBody>
      </p:sp>
      <p:grpSp>
        <p:nvGrpSpPr>
          <p:cNvPr id="308" name="Google Shape;308;p28"/>
          <p:cNvGrpSpPr/>
          <p:nvPr/>
        </p:nvGrpSpPr>
        <p:grpSpPr>
          <a:xfrm>
            <a:off x="4066820" y="1553491"/>
            <a:ext cx="3159984" cy="2439109"/>
            <a:chOff x="3553042" y="1657806"/>
            <a:chExt cx="3461100" cy="2671532"/>
          </a:xfrm>
        </p:grpSpPr>
        <p:sp>
          <p:nvSpPr>
            <p:cNvPr id="309" name="Google Shape;309;p28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name="adj" fmla="val 25000"/>
              </a:avLst>
            </a:pr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28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name="adj" fmla="val 96745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28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name="adj" fmla="val 98558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28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28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name="adj" fmla="val 50000"/>
              </a:avLst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28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28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name="adj" fmla="val 1882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28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name="adj" fmla="val 1764"/>
              </a:avLst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17" name="Google Shape;317;p28" descr="offset_comp_342327_edited.jpg"/>
          <p:cNvPicPr preferRelativeResize="0"/>
          <p:nvPr/>
        </p:nvPicPr>
        <p:blipFill rotWithShape="1">
          <a:blip r:embed="rId3">
            <a:alphaModFix/>
          </a:blip>
          <a:srcRect l="45356" t="50734" r="19582" b="26215"/>
          <a:stretch/>
        </p:blipFill>
        <p:spPr>
          <a:xfrm>
            <a:off x="4115130" y="1605638"/>
            <a:ext cx="3063300" cy="1745700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28"/>
          <p:cNvSpPr/>
          <p:nvPr/>
        </p:nvSpPr>
        <p:spPr>
          <a:xfrm flipH="1">
            <a:off x="4114917" y="1606596"/>
            <a:ext cx="3063300" cy="17433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9" name="Google Shape;319;p28"/>
          <p:cNvGrpSpPr/>
          <p:nvPr/>
        </p:nvGrpSpPr>
        <p:grpSpPr>
          <a:xfrm>
            <a:off x="6762480" y="2546254"/>
            <a:ext cx="1024386" cy="1522884"/>
            <a:chOff x="6505573" y="2745170"/>
            <a:chExt cx="1122000" cy="1668000"/>
          </a:xfrm>
        </p:grpSpPr>
        <p:sp>
          <p:nvSpPr>
            <p:cNvPr id="320" name="Google Shape;320;p28"/>
            <p:cNvSpPr/>
            <p:nvPr/>
          </p:nvSpPr>
          <p:spPr>
            <a:xfrm>
              <a:off x="6517841" y="2745170"/>
              <a:ext cx="1109700" cy="1668000"/>
            </a:xfrm>
            <a:prstGeom prst="roundRect">
              <a:avLst>
                <a:gd name="adj" fmla="val 5402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dist="38100" dir="8100000" sx="107000" sy="107000" algn="tr" rotWithShape="0">
                <a:srgbClr val="000000">
                  <a:alpha val="498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28"/>
            <p:cNvSpPr/>
            <p:nvPr/>
          </p:nvSpPr>
          <p:spPr>
            <a:xfrm rot="-5400000">
              <a:off x="6238873" y="3024453"/>
              <a:ext cx="1655400" cy="1122000"/>
            </a:xfrm>
            <a:prstGeom prst="roundRect">
              <a:avLst>
                <a:gd name="adj" fmla="val 4551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28"/>
            <p:cNvSpPr/>
            <p:nvPr/>
          </p:nvSpPr>
          <p:spPr>
            <a:xfrm rot="-5400000">
              <a:off x="6238873" y="3012061"/>
              <a:ext cx="1655400" cy="1122000"/>
            </a:xfrm>
            <a:prstGeom prst="roundRect">
              <a:avLst>
                <a:gd name="adj" fmla="val 4551"/>
              </a:avLst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28"/>
            <p:cNvSpPr/>
            <p:nvPr/>
          </p:nvSpPr>
          <p:spPr>
            <a:xfrm>
              <a:off x="6954127" y="4329594"/>
              <a:ext cx="224700" cy="315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24" name="Google Shape;324;p28" descr="offset_comp_342327_edited.jpg"/>
          <p:cNvPicPr preferRelativeResize="0"/>
          <p:nvPr/>
        </p:nvPicPr>
        <p:blipFill rotWithShape="1">
          <a:blip r:embed="rId3">
            <a:alphaModFix/>
          </a:blip>
          <a:srcRect l="53168" t="53058" r="26238" b="16020"/>
          <a:stretch/>
        </p:blipFill>
        <p:spPr>
          <a:xfrm>
            <a:off x="6762097" y="2613771"/>
            <a:ext cx="1024200" cy="1333200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28"/>
          <p:cNvSpPr/>
          <p:nvPr/>
        </p:nvSpPr>
        <p:spPr>
          <a:xfrm flipH="1">
            <a:off x="6762011" y="2613990"/>
            <a:ext cx="1024200" cy="13332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6" name="Google Shape;326;p28"/>
          <p:cNvGrpSpPr/>
          <p:nvPr/>
        </p:nvGrpSpPr>
        <p:grpSpPr>
          <a:xfrm>
            <a:off x="6405845" y="3121897"/>
            <a:ext cx="520684" cy="1036470"/>
            <a:chOff x="9543736" y="4486132"/>
            <a:chExt cx="570300" cy="1135235"/>
          </a:xfrm>
        </p:grpSpPr>
        <p:sp>
          <p:nvSpPr>
            <p:cNvPr id="327" name="Google Shape;327;p28"/>
            <p:cNvSpPr/>
            <p:nvPr/>
          </p:nvSpPr>
          <p:spPr>
            <a:xfrm>
              <a:off x="9543736" y="4487212"/>
              <a:ext cx="570300" cy="1132800"/>
            </a:xfrm>
            <a:prstGeom prst="roundRect">
              <a:avLst>
                <a:gd name="adj" fmla="val 5402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dist="38100" dir="8100000" sx="107000" sy="107000" algn="tr" rotWithShape="0">
                <a:srgbClr val="000000">
                  <a:alpha val="498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28"/>
            <p:cNvSpPr/>
            <p:nvPr/>
          </p:nvSpPr>
          <p:spPr>
            <a:xfrm rot="-5400000">
              <a:off x="9265568" y="4772968"/>
              <a:ext cx="1126800" cy="570000"/>
            </a:xfrm>
            <a:prstGeom prst="roundRect">
              <a:avLst>
                <a:gd name="adj" fmla="val 4551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28"/>
            <p:cNvSpPr/>
            <p:nvPr/>
          </p:nvSpPr>
          <p:spPr>
            <a:xfrm rot="-5400000">
              <a:off x="9265568" y="4764532"/>
              <a:ext cx="1126800" cy="570000"/>
            </a:xfrm>
            <a:prstGeom prst="roundRect">
              <a:avLst>
                <a:gd name="adj" fmla="val 4551"/>
              </a:avLst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28"/>
            <p:cNvSpPr/>
            <p:nvPr/>
          </p:nvSpPr>
          <p:spPr>
            <a:xfrm>
              <a:off x="9736876" y="5519757"/>
              <a:ext cx="186300" cy="303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31" name="Google Shape;331;p28" descr="offset_comp_342327_edited.jpg"/>
          <p:cNvPicPr preferRelativeResize="0"/>
          <p:nvPr/>
        </p:nvPicPr>
        <p:blipFill rotWithShape="1">
          <a:blip r:embed="rId3">
            <a:alphaModFix/>
          </a:blip>
          <a:srcRect l="41330" t="42211" r="47980" b="36733"/>
          <a:stretch/>
        </p:blipFill>
        <p:spPr>
          <a:xfrm>
            <a:off x="6405412" y="3121559"/>
            <a:ext cx="520500" cy="888900"/>
          </a:xfrm>
          <a:prstGeom prst="round2SameRect">
            <a:avLst>
              <a:gd name="adj1" fmla="val 4129"/>
              <a:gd name="adj2" fmla="val 0"/>
            </a:avLst>
          </a:prstGeom>
          <a:noFill/>
          <a:ln>
            <a:noFill/>
          </a:ln>
        </p:spPr>
      </p:pic>
      <p:sp>
        <p:nvSpPr>
          <p:cNvPr id="332" name="Google Shape;332;p28"/>
          <p:cNvSpPr/>
          <p:nvPr/>
        </p:nvSpPr>
        <p:spPr>
          <a:xfrm flipH="1">
            <a:off x="6405284" y="3142709"/>
            <a:ext cx="520500" cy="8679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3" name="Google Shape;333;p28"/>
          <p:cNvGrpSpPr/>
          <p:nvPr/>
        </p:nvGrpSpPr>
        <p:grpSpPr>
          <a:xfrm>
            <a:off x="7564804" y="3443361"/>
            <a:ext cx="455496" cy="692277"/>
            <a:chOff x="7384375" y="3728000"/>
            <a:chExt cx="498900" cy="758244"/>
          </a:xfrm>
        </p:grpSpPr>
        <p:sp>
          <p:nvSpPr>
            <p:cNvPr id="334" name="Google Shape;334;p28"/>
            <p:cNvSpPr/>
            <p:nvPr/>
          </p:nvSpPr>
          <p:spPr>
            <a:xfrm rot="10800000">
              <a:off x="7475552" y="4233644"/>
              <a:ext cx="316500" cy="2526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28"/>
            <p:cNvSpPr/>
            <p:nvPr/>
          </p:nvSpPr>
          <p:spPr>
            <a:xfrm rot="5400000">
              <a:off x="7506587" y="4276887"/>
              <a:ext cx="140700" cy="201900"/>
            </a:xfrm>
            <a:prstGeom prst="triangle">
              <a:avLst>
                <a:gd name="adj" fmla="val 27359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28"/>
            <p:cNvSpPr/>
            <p:nvPr/>
          </p:nvSpPr>
          <p:spPr>
            <a:xfrm>
              <a:off x="7475548" y="3728000"/>
              <a:ext cx="316500" cy="2526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28"/>
            <p:cNvSpPr/>
            <p:nvPr/>
          </p:nvSpPr>
          <p:spPr>
            <a:xfrm>
              <a:off x="7384375" y="3860325"/>
              <a:ext cx="498900" cy="498900"/>
            </a:xfrm>
            <a:prstGeom prst="ellipse">
              <a:avLst/>
            </a:prstGeom>
            <a:solidFill>
              <a:srgbClr val="1B212C"/>
            </a:solidFill>
            <a:ln>
              <a:noFill/>
            </a:ln>
            <a:effectLst>
              <a:outerShdw blurRad="387350" dist="38100" dir="8100000" sx="107000" sy="107000" algn="tr" rotWithShape="0">
                <a:srgbClr val="000000">
                  <a:alpha val="498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8" name="Google Shape;338;p28"/>
          <p:cNvGrpSpPr/>
          <p:nvPr/>
        </p:nvGrpSpPr>
        <p:grpSpPr>
          <a:xfrm>
            <a:off x="7564836" y="3561758"/>
            <a:ext cx="478081" cy="462776"/>
            <a:chOff x="7384385" y="3857442"/>
            <a:chExt cx="523637" cy="506874"/>
          </a:xfrm>
        </p:grpSpPr>
        <p:sp>
          <p:nvSpPr>
            <p:cNvPr id="339" name="Google Shape;339;p28"/>
            <p:cNvSpPr/>
            <p:nvPr/>
          </p:nvSpPr>
          <p:spPr>
            <a:xfrm>
              <a:off x="7384385" y="3865416"/>
              <a:ext cx="498900" cy="498900"/>
            </a:xfrm>
            <a:prstGeom prst="ellipse">
              <a:avLst/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40" name="Google Shape;340;p28"/>
            <p:cNvGrpSpPr/>
            <p:nvPr/>
          </p:nvGrpSpPr>
          <p:grpSpPr>
            <a:xfrm>
              <a:off x="7384385" y="3857442"/>
              <a:ext cx="523637" cy="498900"/>
              <a:chOff x="7384385" y="3857442"/>
              <a:chExt cx="523637" cy="498900"/>
            </a:xfrm>
          </p:grpSpPr>
          <p:sp>
            <p:nvSpPr>
              <p:cNvPr id="341" name="Google Shape;341;p28"/>
              <p:cNvSpPr/>
              <p:nvPr/>
            </p:nvSpPr>
            <p:spPr>
              <a:xfrm>
                <a:off x="7384385" y="3857442"/>
                <a:ext cx="498900" cy="498900"/>
              </a:xfrm>
              <a:prstGeom prst="ellipse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" name="Google Shape;342;p28"/>
              <p:cNvSpPr/>
              <p:nvPr/>
            </p:nvSpPr>
            <p:spPr>
              <a:xfrm>
                <a:off x="7856422" y="4081138"/>
                <a:ext cx="51600" cy="51600"/>
              </a:xfrm>
              <a:prstGeom prst="flowChartDelay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343" name="Google Shape;343;p28" descr="offset_comp_342327_edited.jpg"/>
          <p:cNvPicPr preferRelativeResize="0"/>
          <p:nvPr/>
        </p:nvPicPr>
        <p:blipFill rotWithShape="1">
          <a:blip r:embed="rId3">
            <a:alphaModFix/>
          </a:blip>
          <a:srcRect l="48584" t="47335" r="37425" b="36557"/>
          <a:stretch/>
        </p:blipFill>
        <p:spPr>
          <a:xfrm>
            <a:off x="7591905" y="3590541"/>
            <a:ext cx="400500" cy="399300"/>
          </a:xfrm>
          <a:prstGeom prst="ellipse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grpSp>
        <p:nvGrpSpPr>
          <p:cNvPr id="344" name="Google Shape;344;p28"/>
          <p:cNvGrpSpPr/>
          <p:nvPr/>
        </p:nvGrpSpPr>
        <p:grpSpPr>
          <a:xfrm>
            <a:off x="8110843" y="3443361"/>
            <a:ext cx="435785" cy="692277"/>
            <a:chOff x="7982421" y="3727763"/>
            <a:chExt cx="477311" cy="758244"/>
          </a:xfrm>
        </p:grpSpPr>
        <p:sp>
          <p:nvSpPr>
            <p:cNvPr id="345" name="Google Shape;345;p28"/>
            <p:cNvSpPr/>
            <p:nvPr/>
          </p:nvSpPr>
          <p:spPr>
            <a:xfrm>
              <a:off x="8054507" y="3728825"/>
              <a:ext cx="316500" cy="756600"/>
            </a:xfrm>
            <a:prstGeom prst="roundRect">
              <a:avLst>
                <a:gd name="adj" fmla="val 15418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dist="38100" dir="8100000" sx="107000" sy="107000" algn="tr" rotWithShape="0">
                <a:srgbClr val="000000">
                  <a:alpha val="498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28"/>
            <p:cNvSpPr/>
            <p:nvPr/>
          </p:nvSpPr>
          <p:spPr>
            <a:xfrm rot="10800000">
              <a:off x="8054264" y="4233407"/>
              <a:ext cx="316500" cy="2526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28"/>
            <p:cNvSpPr/>
            <p:nvPr/>
          </p:nvSpPr>
          <p:spPr>
            <a:xfrm rot="5400000">
              <a:off x="8085300" y="4276650"/>
              <a:ext cx="140700" cy="201900"/>
            </a:xfrm>
            <a:prstGeom prst="triangle">
              <a:avLst>
                <a:gd name="adj" fmla="val 27359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28"/>
            <p:cNvSpPr/>
            <p:nvPr/>
          </p:nvSpPr>
          <p:spPr>
            <a:xfrm>
              <a:off x="8054261" y="3727763"/>
              <a:ext cx="316500" cy="2526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28"/>
            <p:cNvSpPr/>
            <p:nvPr/>
          </p:nvSpPr>
          <p:spPr>
            <a:xfrm>
              <a:off x="7991115" y="3866003"/>
              <a:ext cx="434400" cy="486900"/>
            </a:xfrm>
            <a:prstGeom prst="roundRect">
              <a:avLst>
                <a:gd name="adj" fmla="val 12273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dist="38100" dir="8100000" sx="107000" sy="107000" algn="tr" rotWithShape="0">
                <a:srgbClr val="000000">
                  <a:alpha val="498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28"/>
            <p:cNvSpPr/>
            <p:nvPr/>
          </p:nvSpPr>
          <p:spPr>
            <a:xfrm>
              <a:off x="7982425" y="3884047"/>
              <a:ext cx="451800" cy="499800"/>
            </a:xfrm>
            <a:prstGeom prst="roundRect">
              <a:avLst>
                <a:gd name="adj" fmla="val 10240"/>
              </a:avLst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28"/>
            <p:cNvSpPr/>
            <p:nvPr/>
          </p:nvSpPr>
          <p:spPr>
            <a:xfrm>
              <a:off x="8408132" y="4081081"/>
              <a:ext cx="51600" cy="51600"/>
            </a:xfrm>
            <a:prstGeom prst="flowChartDelay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28"/>
            <p:cNvSpPr/>
            <p:nvPr/>
          </p:nvSpPr>
          <p:spPr>
            <a:xfrm>
              <a:off x="7982421" y="3863888"/>
              <a:ext cx="451800" cy="513900"/>
            </a:xfrm>
            <a:prstGeom prst="roundRect">
              <a:avLst>
                <a:gd name="adj" fmla="val 10240"/>
              </a:avLst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53" name="Google Shape;353;p28" descr="offset_comp_342327_edited.jpg"/>
          <p:cNvPicPr preferRelativeResize="0"/>
          <p:nvPr/>
        </p:nvPicPr>
        <p:blipFill rotWithShape="1">
          <a:blip r:embed="rId3">
            <a:alphaModFix/>
          </a:blip>
          <a:srcRect l="49668" t="55915" r="37351" b="27092"/>
          <a:stretch/>
        </p:blipFill>
        <p:spPr>
          <a:xfrm>
            <a:off x="8127235" y="3586562"/>
            <a:ext cx="379200" cy="429900"/>
          </a:xfrm>
          <a:prstGeom prst="roundRect">
            <a:avLst>
              <a:gd name="adj" fmla="val 7794"/>
            </a:avLst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8"/>
          <p:cNvSpPr txBox="1"/>
          <p:nvPr/>
        </p:nvSpPr>
        <p:spPr>
          <a:xfrm>
            <a:off x="1145100" y="995369"/>
            <a:ext cx="6526800" cy="3714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20650" lvl="0">
              <a:buClr>
                <a:schemeClr val="lt1"/>
              </a:buClr>
              <a:buSzPts val="1700"/>
            </a:pPr>
            <a:r>
              <a:rPr lang="en-GB" sz="1700" u="sng" dirty="0">
                <a:solidFill>
                  <a:schemeClr val="bg1">
                    <a:lumMod val="7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Issue</a:t>
            </a:r>
            <a:r>
              <a:rPr lang="en-GB" sz="1700" dirty="0">
                <a:solidFill>
                  <a:schemeClr val="bg1">
                    <a:lumMod val="7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: The client, </a:t>
            </a:r>
            <a:r>
              <a:rPr lang="en-GB" sz="1700" dirty="0" err="1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AcmeMedicareScripts</a:t>
            </a:r>
            <a:r>
              <a:rPr lang="en-GB" sz="1700" dirty="0">
                <a:solidFill>
                  <a:schemeClr val="bg1">
                    <a:lumMod val="7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, needs a way to able to identify any </a:t>
            </a:r>
            <a:r>
              <a:rPr lang="en-GB" sz="1700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trends in opiate prescriptions</a:t>
            </a:r>
            <a:r>
              <a:rPr lang="en-GB" sz="1700" dirty="0">
                <a:solidFill>
                  <a:schemeClr val="bg1">
                    <a:lumMod val="7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 with existing Medicare Part D prescriber data</a:t>
            </a:r>
          </a:p>
          <a:p>
            <a:pPr marL="120650" lvl="0">
              <a:buClr>
                <a:schemeClr val="lt1"/>
              </a:buClr>
              <a:buSzPts val="1700"/>
            </a:pPr>
            <a:endParaRPr sz="1700" dirty="0">
              <a:solidFill>
                <a:schemeClr val="bg1">
                  <a:lumMod val="75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20650" lvl="0">
              <a:buClr>
                <a:schemeClr val="lt1"/>
              </a:buClr>
              <a:buSzPts val="1700"/>
            </a:pPr>
            <a:r>
              <a:rPr lang="en-GB" sz="1700" u="sng" dirty="0">
                <a:solidFill>
                  <a:schemeClr val="bg1">
                    <a:lumMod val="7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Solution</a:t>
            </a:r>
            <a:r>
              <a:rPr lang="en-GB" sz="1700" dirty="0">
                <a:solidFill>
                  <a:schemeClr val="bg1">
                    <a:lumMod val="7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: With </a:t>
            </a:r>
            <a:r>
              <a:rPr lang="en-GB" sz="1700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sample data</a:t>
            </a:r>
            <a:r>
              <a:rPr lang="en-GB" sz="1700" dirty="0">
                <a:solidFill>
                  <a:schemeClr val="bg1">
                    <a:lumMod val="7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 created from the 2019 Medicare Part D prescriber population data prescriber information: </a:t>
            </a:r>
          </a:p>
          <a:p>
            <a:pPr marL="120650" lvl="0">
              <a:buClr>
                <a:schemeClr val="lt1"/>
              </a:buClr>
              <a:buSzPts val="1700"/>
            </a:pPr>
            <a:endParaRPr lang="en-GB" sz="1700" dirty="0">
              <a:solidFill>
                <a:schemeClr val="bg1">
                  <a:lumMod val="75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06400" lvl="0" indent="-285750">
              <a:buClr>
                <a:schemeClr val="lt1"/>
              </a:buClr>
              <a:buSzPts val="1700"/>
              <a:buFont typeface="Wingdings" pitchFamily="2" charset="2"/>
              <a:buChar char="Ø"/>
            </a:pPr>
            <a:r>
              <a:rPr lang="en-GB" sz="1700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trends without a machine learning model can be visualized</a:t>
            </a:r>
          </a:p>
          <a:p>
            <a:pPr marL="406400" lvl="0" indent="-285750">
              <a:buClr>
                <a:schemeClr val="lt1"/>
              </a:buClr>
              <a:buSzPts val="1700"/>
              <a:buFont typeface="Wingdings" pitchFamily="2" charset="2"/>
              <a:buChar char="Ø"/>
            </a:pPr>
            <a:r>
              <a:rPr lang="en-GB" sz="1700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data can be added to the existing dataset</a:t>
            </a:r>
          </a:p>
          <a:p>
            <a:pPr marL="12065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</a:pPr>
            <a:endParaRPr sz="1700" dirty="0">
              <a:solidFill>
                <a:schemeClr val="bg1">
                  <a:lumMod val="75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20650" lvl="0">
              <a:buClr>
                <a:schemeClr val="lt1"/>
              </a:buClr>
              <a:buSzPts val="1700"/>
            </a:pPr>
            <a:r>
              <a:rPr lang="en-GB" sz="1700" u="sng" dirty="0">
                <a:solidFill>
                  <a:schemeClr val="bg1">
                    <a:lumMod val="7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Goal</a:t>
            </a:r>
            <a:r>
              <a:rPr lang="en-GB" sz="1700" dirty="0">
                <a:solidFill>
                  <a:schemeClr val="bg1">
                    <a:lumMod val="7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: Recognize trends of how opioids are prescribed, a deviation from the median could be identified that will assist in </a:t>
            </a:r>
            <a:r>
              <a:rPr lang="en-GB" sz="1700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preventing potential overdoses or abuse</a:t>
            </a:r>
            <a:r>
              <a:rPr lang="en-GB" sz="1700" dirty="0">
                <a:solidFill>
                  <a:schemeClr val="bg1">
                    <a:lumMod val="7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 across Medicare patients</a:t>
            </a:r>
          </a:p>
          <a:p>
            <a:pPr marL="12065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</a:pPr>
            <a:endParaRPr sz="17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5" name="Google Shape;235;p1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5254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Introduction</a:t>
            </a: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Methods</a:t>
            </a:r>
            <a:endParaRPr/>
          </a:p>
        </p:txBody>
      </p:sp>
      <p:sp>
        <p:nvSpPr>
          <p:cNvPr id="241" name="Google Shape;241;p19"/>
          <p:cNvSpPr txBox="1">
            <a:spLocks noGrp="1"/>
          </p:cNvSpPr>
          <p:nvPr>
            <p:ph type="body" idx="1"/>
          </p:nvPr>
        </p:nvSpPr>
        <p:spPr>
          <a:xfrm>
            <a:off x="1297500" y="828675"/>
            <a:ext cx="7038900" cy="41783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u="sng" dirty="0"/>
              <a:t>Data Used</a:t>
            </a:r>
            <a:endParaRPr sz="1400" dirty="0"/>
          </a:p>
          <a:p>
            <a:pPr marL="457200" lvl="0" indent="-3111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-US" sz="1400" dirty="0" err="1">
                <a:hlinkClick r:id="rId3"/>
              </a:rPr>
              <a:t>Kaggle.com</a:t>
            </a:r>
            <a:r>
              <a:rPr lang="en-US" sz="1400" dirty="0">
                <a:hlinkClick r:id="rId3"/>
              </a:rPr>
              <a:t> sample datasets</a:t>
            </a:r>
            <a:endParaRPr lang="en-US" sz="1400" dirty="0"/>
          </a:p>
          <a:p>
            <a:pPr lvl="0">
              <a:lnSpc>
                <a:spcPct val="100000"/>
              </a:lnSpc>
              <a:spcBef>
                <a:spcPts val="1600"/>
              </a:spcBef>
            </a:pPr>
            <a:r>
              <a:rPr lang="en-US" sz="1400" dirty="0">
                <a:hlinkClick r:id="rId4"/>
              </a:rPr>
              <a:t>Medicare Part D Prescribers - by Provider and Drug</a:t>
            </a:r>
            <a:endParaRPr lang="en-US" sz="1400" dirty="0"/>
          </a:p>
          <a:p>
            <a:pPr marL="457200" lvl="0" indent="-3111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-US" sz="1400" dirty="0">
                <a:hlinkClick r:id="rId5"/>
              </a:rPr>
              <a:t>State Abbreviations</a:t>
            </a:r>
            <a:endParaRPr sz="1400" dirty="0"/>
          </a:p>
          <a:p>
            <a:pPr marL="45720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endParaRPr lang="en-GB" sz="1400" dirty="0"/>
          </a:p>
          <a:p>
            <a:pPr marL="45720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 sz="1400" dirty="0"/>
              <a:t>Tools Used:</a:t>
            </a:r>
            <a:endParaRPr sz="1400" dirty="0"/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 dirty="0"/>
              <a:t>Excel for data exploration</a:t>
            </a:r>
            <a:endParaRPr dirty="0"/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US" dirty="0"/>
              <a:t>Tableau Prep Builder for data transformations</a:t>
            </a:r>
            <a:endParaRPr dirty="0"/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US" dirty="0"/>
              <a:t>Tableau Public for visualizations</a:t>
            </a:r>
            <a:endParaRPr dirty="0"/>
          </a:p>
          <a:p>
            <a:pPr marL="45720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 sz="1400" dirty="0"/>
              <a:t>Metrics Created:</a:t>
            </a:r>
            <a:endParaRPr sz="1400" dirty="0"/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GB" dirty="0"/>
              <a:t>﻿Sample of Medicare Part D Prescribers: Opioid Prescription Volume Percentage Comparison Across the U.S. for 2019 with Death Percentage Comparison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GB" dirty="0"/>
              <a:t>﻿Sample of Medicare Part D Prescribers: Opioid Prescription Count By Drug Name and Specialty for 2019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GB" dirty="0"/>
              <a:t>﻿Sample of Medicare Part D Prescribers: Geographic Spread of Specific Opioid Prescriptions by State and Medical Specialty for 2019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﻿Sample of Medicare Part D Prescribers: Top Opioid Prescribers Split by Drug Name for 2019</a:t>
            </a: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4825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Data Dictionary</a:t>
            </a:r>
            <a:endParaRPr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D1F7F17-3ED4-E3DB-15AA-7BCA5DAFCE50}"/>
              </a:ext>
            </a:extLst>
          </p:cNvPr>
          <p:cNvSpPr/>
          <p:nvPr/>
        </p:nvSpPr>
        <p:spPr>
          <a:xfrm>
            <a:off x="1297500" y="1090612"/>
            <a:ext cx="6589200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311150">
              <a:buClr>
                <a:srgbClr val="FFFFFF"/>
              </a:buClr>
              <a:buSzPts val="1300"/>
              <a:buFont typeface="Lato"/>
              <a:buChar char="●"/>
            </a:pPr>
            <a:r>
              <a:rPr lang="en-GB" u="sng" dirty="0">
                <a:solidFill>
                  <a:srgbClr val="FFFFFF"/>
                </a:solidFill>
                <a:latin typeface="Lato"/>
                <a:sym typeface="Lato"/>
              </a:rPr>
              <a:t>NPI</a:t>
            </a:r>
            <a:r>
              <a:rPr lang="en-GB" dirty="0">
                <a:solidFill>
                  <a:srgbClr val="FFFFFF"/>
                </a:solidFill>
                <a:latin typeface="Lato"/>
                <a:sym typeface="Lato"/>
              </a:rPr>
              <a:t> – unique National Provider Identifier number</a:t>
            </a:r>
          </a:p>
          <a:p>
            <a:pPr marL="457200" lvl="0" indent="-311150">
              <a:buClr>
                <a:srgbClr val="FFFFFF"/>
              </a:buClr>
              <a:buSzPts val="1300"/>
              <a:buFont typeface="Lato"/>
              <a:buChar char="●"/>
            </a:pPr>
            <a:endParaRPr lang="en-US" dirty="0">
              <a:solidFill>
                <a:schemeClr val="bg1"/>
              </a:solidFill>
              <a:latin typeface="Inter"/>
            </a:endParaRPr>
          </a:p>
          <a:p>
            <a:pPr marL="457200" lvl="0" indent="-311150">
              <a:buClr>
                <a:srgbClr val="FFFFFF"/>
              </a:buClr>
              <a:buSzPts val="1300"/>
              <a:buFont typeface="Lato"/>
              <a:buChar char="●"/>
            </a:pPr>
            <a:r>
              <a:rPr lang="en-US" u="sng" dirty="0">
                <a:solidFill>
                  <a:schemeClr val="bg1"/>
                </a:solidFill>
                <a:latin typeface="Inter"/>
              </a:rPr>
              <a:t>Gender</a:t>
            </a:r>
            <a:r>
              <a:rPr lang="en-US" dirty="0">
                <a:solidFill>
                  <a:schemeClr val="bg1"/>
                </a:solidFill>
                <a:latin typeface="Inter"/>
              </a:rPr>
              <a:t> - (M/F)</a:t>
            </a:r>
          </a:p>
          <a:p>
            <a:pPr marL="457200" lvl="0" indent="-311150">
              <a:buClr>
                <a:srgbClr val="FFFFFF"/>
              </a:buClr>
              <a:buSzPts val="1300"/>
              <a:buFont typeface="Lato"/>
              <a:buChar char="●"/>
            </a:pPr>
            <a:endParaRPr lang="en-US" dirty="0">
              <a:solidFill>
                <a:schemeClr val="bg1"/>
              </a:solidFill>
              <a:latin typeface="Inter"/>
            </a:endParaRPr>
          </a:p>
          <a:p>
            <a:pPr marL="457200" lvl="0" indent="-311150">
              <a:buClr>
                <a:srgbClr val="FFFFFF"/>
              </a:buClr>
              <a:buSzPts val="1300"/>
              <a:buFont typeface="Lato"/>
              <a:buChar char="●"/>
            </a:pPr>
            <a:r>
              <a:rPr lang="en-US" u="sng" dirty="0">
                <a:solidFill>
                  <a:schemeClr val="bg1"/>
                </a:solidFill>
                <a:latin typeface="Inter"/>
              </a:rPr>
              <a:t>State</a:t>
            </a:r>
            <a:r>
              <a:rPr lang="en-US" dirty="0">
                <a:solidFill>
                  <a:schemeClr val="bg1"/>
                </a:solidFill>
                <a:latin typeface="Inter"/>
              </a:rPr>
              <a:t> - U.S. State by abbreviation</a:t>
            </a:r>
          </a:p>
          <a:p>
            <a:pPr marL="457200" lvl="0" indent="-311150">
              <a:buClr>
                <a:srgbClr val="FFFFFF"/>
              </a:buClr>
              <a:buSzPts val="1300"/>
              <a:buFont typeface="Lato"/>
              <a:buChar char="●"/>
            </a:pPr>
            <a:endParaRPr lang="en-US" dirty="0">
              <a:solidFill>
                <a:schemeClr val="bg1"/>
              </a:solidFill>
              <a:latin typeface="Inter"/>
            </a:endParaRPr>
          </a:p>
          <a:p>
            <a:pPr marL="457200" lvl="0" indent="-311150">
              <a:buClr>
                <a:srgbClr val="FFFFFF"/>
              </a:buClr>
              <a:buSzPts val="1300"/>
              <a:buFont typeface="Lato"/>
              <a:buChar char="●"/>
            </a:pPr>
            <a:r>
              <a:rPr lang="en-US" u="sng" dirty="0">
                <a:solidFill>
                  <a:schemeClr val="bg1"/>
                </a:solidFill>
                <a:latin typeface="Inter"/>
              </a:rPr>
              <a:t>Credentials</a:t>
            </a:r>
            <a:r>
              <a:rPr lang="en-US" dirty="0">
                <a:solidFill>
                  <a:schemeClr val="bg1"/>
                </a:solidFill>
                <a:latin typeface="Inter"/>
              </a:rPr>
              <a:t> - set of initials indicative of medical degree</a:t>
            </a:r>
          </a:p>
          <a:p>
            <a:pPr marL="457200" lvl="0" indent="-311150">
              <a:buClr>
                <a:srgbClr val="FFFFFF"/>
              </a:buClr>
              <a:buSzPts val="1300"/>
              <a:buFont typeface="Lato"/>
              <a:buChar char="●"/>
            </a:pPr>
            <a:endParaRPr lang="en-US" dirty="0">
              <a:solidFill>
                <a:schemeClr val="bg1"/>
              </a:solidFill>
              <a:latin typeface="Inter"/>
            </a:endParaRPr>
          </a:p>
          <a:p>
            <a:pPr marL="457200" lvl="0" indent="-311150">
              <a:buClr>
                <a:srgbClr val="FFFFFF"/>
              </a:buClr>
              <a:buSzPts val="1300"/>
              <a:buFont typeface="Lato"/>
              <a:buChar char="●"/>
            </a:pPr>
            <a:r>
              <a:rPr lang="en-US" u="sng" dirty="0">
                <a:solidFill>
                  <a:schemeClr val="bg1"/>
                </a:solidFill>
                <a:latin typeface="Inter"/>
              </a:rPr>
              <a:t>Specialty</a:t>
            </a:r>
            <a:r>
              <a:rPr lang="en-US" dirty="0">
                <a:solidFill>
                  <a:schemeClr val="bg1"/>
                </a:solidFill>
                <a:latin typeface="Inter"/>
              </a:rPr>
              <a:t> - description of type of medicinal practice</a:t>
            </a:r>
          </a:p>
          <a:p>
            <a:pPr marL="457200" lvl="0" indent="-311150">
              <a:buClr>
                <a:srgbClr val="FFFFFF"/>
              </a:buClr>
              <a:buSzPts val="1300"/>
              <a:buFont typeface="Lato"/>
              <a:buChar char="●"/>
            </a:pPr>
            <a:endParaRPr lang="en-US" dirty="0">
              <a:solidFill>
                <a:schemeClr val="bg1"/>
              </a:solidFill>
              <a:latin typeface="Inter"/>
            </a:endParaRPr>
          </a:p>
          <a:p>
            <a:pPr marL="457200" lvl="0" indent="-311150">
              <a:buClr>
                <a:srgbClr val="FFFFFF"/>
              </a:buClr>
              <a:buSzPts val="1300"/>
              <a:buFont typeface="Lato"/>
              <a:buChar char="●"/>
            </a:pPr>
            <a:r>
              <a:rPr lang="en-US" u="sng" dirty="0">
                <a:solidFill>
                  <a:schemeClr val="bg1"/>
                </a:solidFill>
                <a:latin typeface="Inter"/>
              </a:rPr>
              <a:t>Total number of prescriptions</a:t>
            </a:r>
            <a:r>
              <a:rPr lang="en-US" dirty="0">
                <a:solidFill>
                  <a:schemeClr val="bg1"/>
                </a:solidFill>
                <a:latin typeface="Inter"/>
              </a:rPr>
              <a:t> written for the year by the NPI by Drug name</a:t>
            </a:r>
          </a:p>
          <a:p>
            <a:pPr marL="457200" lvl="0" indent="-311150">
              <a:buClr>
                <a:srgbClr val="FFFFFF"/>
              </a:buClr>
              <a:buSzPts val="1300"/>
              <a:buFont typeface="Lato"/>
              <a:buChar char="●"/>
            </a:pPr>
            <a:endParaRPr lang="en-US" dirty="0">
              <a:solidFill>
                <a:schemeClr val="bg1"/>
              </a:solidFill>
              <a:latin typeface="Inter"/>
            </a:endParaRPr>
          </a:p>
          <a:p>
            <a:pPr marL="457200" lvl="0" indent="-311150">
              <a:buClr>
                <a:srgbClr val="FFFFFF"/>
              </a:buClr>
              <a:buSzPts val="1300"/>
              <a:buFont typeface="Lato"/>
              <a:buChar char="●"/>
            </a:pPr>
            <a:r>
              <a:rPr lang="en-US" u="sng" dirty="0" err="1">
                <a:solidFill>
                  <a:schemeClr val="bg1"/>
                </a:solidFill>
                <a:latin typeface="Inter"/>
              </a:rPr>
              <a:t>Opioid.Prescriber</a:t>
            </a:r>
            <a:r>
              <a:rPr lang="en-US" dirty="0">
                <a:solidFill>
                  <a:schemeClr val="bg1"/>
                </a:solidFill>
                <a:latin typeface="Inter"/>
              </a:rPr>
              <a:t> - </a:t>
            </a:r>
            <a:r>
              <a:rPr lang="en-US" dirty="0" err="1">
                <a:solidFill>
                  <a:schemeClr val="bg1"/>
                </a:solidFill>
                <a:latin typeface="Inter"/>
              </a:rPr>
              <a:t>boolean</a:t>
            </a:r>
            <a:r>
              <a:rPr lang="en-US" dirty="0">
                <a:solidFill>
                  <a:schemeClr val="bg1"/>
                </a:solidFill>
                <a:latin typeface="Inter"/>
              </a:rPr>
              <a:t> value (0 or 1) indicating whether or not that NPI prescribed opiate drugs more than 10 times in the year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67CCC8E-027E-182E-0673-CC11B1A6FDBD}"/>
              </a:ext>
            </a:extLst>
          </p:cNvPr>
          <p:cNvSpPr/>
          <p:nvPr/>
        </p:nvSpPr>
        <p:spPr>
          <a:xfrm>
            <a:off x="0" y="4958834"/>
            <a:ext cx="2952751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</a:rPr>
              <a:t>Reference: https://</a:t>
            </a:r>
            <a:r>
              <a:rPr lang="en-US" sz="600" dirty="0" err="1">
                <a:solidFill>
                  <a:schemeClr val="bg1"/>
                </a:solidFill>
              </a:rPr>
              <a:t>www.kaggle.com</a:t>
            </a:r>
            <a:r>
              <a:rPr lang="en-US" sz="600" dirty="0">
                <a:solidFill>
                  <a:schemeClr val="bg1"/>
                </a:solidFill>
              </a:rPr>
              <a:t>/datasets/apryor6/us-opiate-prescriptions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2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Sample Data</a:t>
            </a:r>
            <a:endParaRPr/>
          </a:p>
        </p:txBody>
      </p:sp>
      <p:sp>
        <p:nvSpPr>
          <p:cNvPr id="263" name="Google Shape;263;p22"/>
          <p:cNvSpPr txBox="1"/>
          <p:nvPr/>
        </p:nvSpPr>
        <p:spPr>
          <a:xfrm>
            <a:off x="152400" y="893950"/>
            <a:ext cx="1700100" cy="6198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300" u="sng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Raw (Excel):</a:t>
            </a:r>
            <a:endParaRPr dirty="0"/>
          </a:p>
        </p:txBody>
      </p:sp>
      <p:sp>
        <p:nvSpPr>
          <p:cNvPr id="264" name="Google Shape;264;p22"/>
          <p:cNvSpPr txBox="1"/>
          <p:nvPr/>
        </p:nvSpPr>
        <p:spPr>
          <a:xfrm>
            <a:off x="152400" y="2368242"/>
            <a:ext cx="2082300" cy="6198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300" u="sng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Final Snippet (Tableau):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4654FB-A961-6751-D525-A8B40A6C32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655" y="1391683"/>
            <a:ext cx="7256615" cy="74667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B658A05-926C-E9E5-9164-E78CCDCC80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655" y="2900358"/>
            <a:ext cx="7218075" cy="188163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2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Metrics</a:t>
            </a: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C038BF-94C2-2F55-24B1-443F1C9631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21953"/>
            <a:ext cx="9144000" cy="385205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127E4AE-CD98-685A-84FB-E72F38D440F2}"/>
              </a:ext>
            </a:extLst>
          </p:cNvPr>
          <p:cNvSpPr/>
          <p:nvPr/>
        </p:nvSpPr>
        <p:spPr>
          <a:xfrm>
            <a:off x="7586666" y="668037"/>
            <a:ext cx="154305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  <a:hlinkClick r:id="rId4"/>
              </a:rPr>
              <a:t>Tableau Public Link</a:t>
            </a:r>
            <a:endParaRPr lang="en-US" sz="105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2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Metrics</a:t>
            </a: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1539D9-8A4D-2A40-8F6B-CB632F2544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18606"/>
            <a:ext cx="9144000" cy="384922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000437B-90C1-7BBB-733F-F9D655DE68E8}"/>
              </a:ext>
            </a:extLst>
          </p:cNvPr>
          <p:cNvSpPr/>
          <p:nvPr/>
        </p:nvSpPr>
        <p:spPr>
          <a:xfrm>
            <a:off x="7586666" y="668037"/>
            <a:ext cx="154305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  <a:hlinkClick r:id="rId4"/>
              </a:rPr>
              <a:t>Tableau Public Link</a:t>
            </a:r>
            <a:endParaRPr lang="en-US" sz="105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25125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2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Metrics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07BD1E-C959-3D99-0037-D16DE4A2ED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23913"/>
            <a:ext cx="9144000" cy="403863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CAA8AE9-961F-2067-EA57-D7078B481713}"/>
              </a:ext>
            </a:extLst>
          </p:cNvPr>
          <p:cNvSpPr/>
          <p:nvPr/>
        </p:nvSpPr>
        <p:spPr>
          <a:xfrm>
            <a:off x="7586666" y="668037"/>
            <a:ext cx="154305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  <a:hlinkClick r:id="rId4"/>
              </a:rPr>
              <a:t>Tableau Public Link</a:t>
            </a:r>
            <a:endParaRPr lang="en-US" sz="105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43392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2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Metrics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DB0179F-EFB1-0487-7BC7-6A8D11737E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96317"/>
            <a:ext cx="9144000" cy="405572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552C7B3-ACFD-3A95-0254-A4BA3EB49849}"/>
              </a:ext>
            </a:extLst>
          </p:cNvPr>
          <p:cNvSpPr/>
          <p:nvPr/>
        </p:nvSpPr>
        <p:spPr>
          <a:xfrm>
            <a:off x="7586666" y="668037"/>
            <a:ext cx="154305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  <a:hlinkClick r:id="rId4"/>
              </a:rPr>
              <a:t>Tableau Public Link</a:t>
            </a:r>
            <a:endParaRPr lang="en-US" sz="105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3442745"/>
      </p:ext>
    </p:extLst>
  </p:cSld>
  <p:clrMapOvr>
    <a:masterClrMapping/>
  </p:clrMapOvr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1171</TotalTime>
  <Words>428</Words>
  <Application>Microsoft Macintosh PowerPoint</Application>
  <PresentationFormat>On-screen Show (16:9)</PresentationFormat>
  <Paragraphs>65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Montserrat</vt:lpstr>
      <vt:lpstr>Inter</vt:lpstr>
      <vt:lpstr>Lato</vt:lpstr>
      <vt:lpstr>Arial</vt:lpstr>
      <vt:lpstr>Wingdings</vt:lpstr>
      <vt:lpstr>Focus</vt:lpstr>
      <vt:lpstr>Recognizing Medicare Opioid Prescriber Patterns to Provide Initial Indicator of Potential Abuse</vt:lpstr>
      <vt:lpstr>Introduction</vt:lpstr>
      <vt:lpstr>Methods</vt:lpstr>
      <vt:lpstr>Data Dictionary</vt:lpstr>
      <vt:lpstr>Sample Data</vt:lpstr>
      <vt:lpstr>Metrics</vt:lpstr>
      <vt:lpstr>Metrics</vt:lpstr>
      <vt:lpstr>Metrics</vt:lpstr>
      <vt:lpstr>Metrics</vt:lpstr>
      <vt:lpstr>Appendix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&lt;TITLE&gt;</dc:title>
  <cp:lastModifiedBy>Microsoft Office User</cp:lastModifiedBy>
  <cp:revision>11</cp:revision>
  <dcterms:modified xsi:type="dcterms:W3CDTF">2022-04-19T22:56:44Z</dcterms:modified>
</cp:coreProperties>
</file>